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6"/>
  </p:notesMasterIdLst>
  <p:sldIdLst>
    <p:sldId id="279" r:id="rId2"/>
    <p:sldId id="256" r:id="rId3"/>
    <p:sldId id="257" r:id="rId4"/>
    <p:sldId id="275" r:id="rId5"/>
    <p:sldId id="258" r:id="rId6"/>
    <p:sldId id="265" r:id="rId7"/>
    <p:sldId id="259" r:id="rId8"/>
    <p:sldId id="261" r:id="rId9"/>
    <p:sldId id="264" r:id="rId10"/>
    <p:sldId id="282" r:id="rId11"/>
    <p:sldId id="283" r:id="rId12"/>
    <p:sldId id="286" r:id="rId13"/>
    <p:sldId id="287" r:id="rId14"/>
    <p:sldId id="288" r:id="rId15"/>
    <p:sldId id="290" r:id="rId16"/>
    <p:sldId id="284" r:id="rId17"/>
    <p:sldId id="289" r:id="rId18"/>
    <p:sldId id="285" r:id="rId19"/>
    <p:sldId id="272" r:id="rId20"/>
    <p:sldId id="273" r:id="rId21"/>
    <p:sldId id="267" r:id="rId22"/>
    <p:sldId id="268" r:id="rId23"/>
    <p:sldId id="291" r:id="rId24"/>
    <p:sldId id="292" r:id="rId25"/>
    <p:sldId id="281" r:id="rId26"/>
    <p:sldId id="260" r:id="rId27"/>
    <p:sldId id="295" r:id="rId28"/>
    <p:sldId id="293" r:id="rId29"/>
    <p:sldId id="269" r:id="rId30"/>
    <p:sldId id="270" r:id="rId31"/>
    <p:sldId id="280" r:id="rId32"/>
    <p:sldId id="276" r:id="rId33"/>
    <p:sldId id="278" r:id="rId34"/>
    <p:sldId id="277" r:id="rId35"/>
  </p:sldIdLst>
  <p:sldSz cx="9144000" cy="6858000" type="screen4x3"/>
  <p:notesSz cx="9383713" cy="7077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9C9A15-712B-4442-8E94-44C1D802E7FF}">
  <a:tblStyle styleId="{199C9A15-712B-4442-8E94-44C1D802E7F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5314950" y="0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2922586" y="531812"/>
            <a:ext cx="3536949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200" b="0" i="0" u="none" strike="noStrike" cap="none" baseline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8720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2922586" y="531812"/>
            <a:ext cx="3536949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45660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44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477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5765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145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247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6219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1196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159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0237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528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2922586" y="531812"/>
            <a:ext cx="3536949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145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7393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588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43894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7910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5463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2922586" y="531812"/>
            <a:ext cx="3536949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232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877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31812"/>
            <a:ext cx="3536949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517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174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1021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94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5314950" y="6721475"/>
            <a:ext cx="4067175" cy="354012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/>
              <a:t>*</a:t>
            </a:r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31813"/>
            <a:ext cx="3536950" cy="26527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38212" y="3360737"/>
            <a:ext cx="7507287" cy="3184524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26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752975" y="1857375"/>
            <a:ext cx="5333999" cy="1924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828674" y="9524"/>
            <a:ext cx="5333999" cy="561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_AND_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3200" cy="4525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73600" y="1600200"/>
            <a:ext cx="4013200" cy="2205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73600" y="3919537"/>
            <a:ext cx="4013200" cy="2206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275035"/>
            <a:ext cx="8229600" cy="58507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3200" cy="4525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73600" y="1600200"/>
            <a:ext cx="4013200" cy="4525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0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8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6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4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4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4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4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4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2400" b="1"/>
            </a:lvl1pPr>
            <a:lvl2pPr marL="457200" indent="0" rtl="0">
              <a:spcBef>
                <a:spcPts val="0"/>
              </a:spcBef>
              <a:buFont typeface="Comic Sans MS"/>
              <a:buNone/>
              <a:defRPr sz="2000" b="1"/>
            </a:lvl2pPr>
            <a:lvl3pPr marL="914400" indent="0" rtl="0">
              <a:spcBef>
                <a:spcPts val="0"/>
              </a:spcBef>
              <a:buFont typeface="Comic Sans MS"/>
              <a:buNone/>
              <a:defRPr sz="1800" b="1"/>
            </a:lvl3pPr>
            <a:lvl4pPr marL="1371600" indent="0" rtl="0">
              <a:spcBef>
                <a:spcPts val="0"/>
              </a:spcBef>
              <a:buFont typeface="Comic Sans MS"/>
              <a:buNone/>
              <a:defRPr sz="1600" b="1"/>
            </a:lvl4pPr>
            <a:lvl5pPr marL="1828800" indent="0" rtl="0">
              <a:spcBef>
                <a:spcPts val="0"/>
              </a:spcBef>
              <a:buFont typeface="Comic Sans MS"/>
              <a:buNone/>
              <a:defRPr sz="1600" b="1"/>
            </a:lvl5pPr>
            <a:lvl6pPr marL="2286000" indent="0" rtl="0">
              <a:spcBef>
                <a:spcPts val="0"/>
              </a:spcBef>
              <a:buFont typeface="Comic Sans MS"/>
              <a:buNone/>
              <a:defRPr sz="1600" b="1"/>
            </a:lvl6pPr>
            <a:lvl7pPr marL="2743200" indent="0" rtl="0">
              <a:spcBef>
                <a:spcPts val="0"/>
              </a:spcBef>
              <a:buFont typeface="Comic Sans MS"/>
              <a:buNone/>
              <a:defRPr sz="1600" b="1"/>
            </a:lvl7pPr>
            <a:lvl8pPr marL="3200400" indent="0" rtl="0">
              <a:spcBef>
                <a:spcPts val="0"/>
              </a:spcBef>
              <a:buFont typeface="Comic Sans MS"/>
              <a:buNone/>
              <a:defRPr sz="1600" b="1"/>
            </a:lvl8pPr>
            <a:lvl9pPr marL="3657600" indent="0" rtl="0">
              <a:spcBef>
                <a:spcPts val="0"/>
              </a:spcBef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omic Sans MS"/>
              <a:buNone/>
              <a:defRPr sz="1400"/>
            </a:lvl1pPr>
            <a:lvl2pPr marL="457200" indent="0" rtl="0">
              <a:spcBef>
                <a:spcPts val="0"/>
              </a:spcBef>
              <a:buFont typeface="Comic Sans MS"/>
              <a:buNone/>
              <a:defRPr sz="1200"/>
            </a:lvl2pPr>
            <a:lvl3pPr marL="914400" indent="0" rtl="0">
              <a:spcBef>
                <a:spcPts val="0"/>
              </a:spcBef>
              <a:buFont typeface="Comic Sans MS"/>
              <a:buNone/>
              <a:defRPr sz="1000"/>
            </a:lvl3pPr>
            <a:lvl4pPr marL="1371600" indent="0" rtl="0">
              <a:spcBef>
                <a:spcPts val="0"/>
              </a:spcBef>
              <a:buFont typeface="Comic Sans MS"/>
              <a:buNone/>
              <a:defRPr sz="900"/>
            </a:lvl4pPr>
            <a:lvl5pPr marL="1828800" indent="0" rtl="0">
              <a:spcBef>
                <a:spcPts val="0"/>
              </a:spcBef>
              <a:buFont typeface="Comic Sans MS"/>
              <a:buNone/>
              <a:defRPr sz="900"/>
            </a:lvl5pPr>
            <a:lvl6pPr marL="2286000" indent="0" rtl="0">
              <a:spcBef>
                <a:spcPts val="0"/>
              </a:spcBef>
              <a:buFont typeface="Comic Sans MS"/>
              <a:buNone/>
              <a:defRPr sz="900"/>
            </a:lvl6pPr>
            <a:lvl7pPr marL="2743200" indent="0" rtl="0">
              <a:spcBef>
                <a:spcPts val="0"/>
              </a:spcBef>
              <a:buFont typeface="Comic Sans MS"/>
              <a:buNone/>
              <a:defRPr sz="900"/>
            </a:lvl7pPr>
            <a:lvl8pPr marL="3200400" indent="0" rtl="0">
              <a:spcBef>
                <a:spcPts val="0"/>
              </a:spcBef>
              <a:buFont typeface="Comic Sans MS"/>
              <a:buNone/>
              <a:defRPr sz="900"/>
            </a:lvl8pPr>
            <a:lvl9pPr marL="3657600" indent="0" rtl="0">
              <a:spcBef>
                <a:spcPts val="0"/>
              </a:spcBef>
              <a:buFont typeface="Comic Sans MS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705100" y="-190499"/>
            <a:ext cx="3657600" cy="76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-3180000">
            <a:off x="7777956" y="-15080"/>
            <a:ext cx="1162049" cy="2084387"/>
          </a:xfrm>
          <a:custGeom>
            <a:avLst/>
            <a:gdLst/>
            <a:ahLst/>
            <a:cxnLst/>
            <a:rect l="0" t="0" r="0" b="0"/>
            <a:pathLst>
              <a:path w="2903" h="3686" extrusionOk="0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1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sz="14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-3180000">
            <a:off x="7865268" y="24606"/>
            <a:ext cx="1165224" cy="2097087"/>
          </a:xfrm>
          <a:custGeom>
            <a:avLst/>
            <a:gdLst/>
            <a:ahLst/>
            <a:cxnLst/>
            <a:rect l="0" t="0" r="0" b="0"/>
            <a:pathLst>
              <a:path w="2911" h="3703" extrusionOk="0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-3179999">
            <a:off x="7831137" y="192087"/>
            <a:ext cx="1025524" cy="1571625"/>
          </a:xfrm>
          <a:custGeom>
            <a:avLst/>
            <a:gdLst/>
            <a:ahLst/>
            <a:cxnLst/>
            <a:rect l="0" t="0" r="0" b="0"/>
            <a:pathLst>
              <a:path w="2561" h="2777" extrusionOk="0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Shape 17"/>
          <p:cNvGrpSpPr/>
          <p:nvPr/>
        </p:nvGrpSpPr>
        <p:grpSpPr>
          <a:xfrm>
            <a:off x="7937" y="5540375"/>
            <a:ext cx="1784350" cy="1246186"/>
            <a:chOff x="7937" y="5540375"/>
            <a:chExt cx="1784350" cy="1246186"/>
          </a:xfrm>
        </p:grpSpPr>
        <p:sp>
          <p:nvSpPr>
            <p:cNvPr id="18" name="Shape 18"/>
            <p:cNvSpPr/>
            <p:nvPr/>
          </p:nvSpPr>
          <p:spPr>
            <a:xfrm>
              <a:off x="38100" y="5564187"/>
              <a:ext cx="1728787" cy="1030287"/>
            </a:xfrm>
            <a:custGeom>
              <a:avLst/>
              <a:gdLst/>
              <a:ahLst/>
              <a:cxnLst/>
              <a:rect l="0" t="0" r="0" b="0"/>
              <a:pathLst>
                <a:path w="2177" h="1298" extrusionOk="0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22425" y="5686425"/>
              <a:ext cx="112711" cy="204786"/>
            </a:xfrm>
            <a:custGeom>
              <a:avLst/>
              <a:gdLst/>
              <a:ahLst/>
              <a:cxnLst/>
              <a:rect l="0" t="0" r="0" b="0"/>
              <a:pathLst>
                <a:path w="143" h="258" extrusionOk="0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1750" y="5991225"/>
              <a:ext cx="1257300" cy="650875"/>
            </a:xfrm>
            <a:custGeom>
              <a:avLst/>
              <a:gdLst/>
              <a:ahLst/>
              <a:cxnLst/>
              <a:rect l="0" t="0" r="0" b="0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04786" y="6045200"/>
              <a:ext cx="833437" cy="593725"/>
            </a:xfrm>
            <a:custGeom>
              <a:avLst/>
              <a:gdLst/>
              <a:ahLst/>
              <a:cxnLst/>
              <a:rect l="0" t="0" r="0" b="0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69937" y="5607050"/>
              <a:ext cx="214311" cy="192087"/>
            </a:xfrm>
            <a:custGeom>
              <a:avLst/>
              <a:gdLst/>
              <a:ahLst/>
              <a:cxnLst/>
              <a:rect l="0" t="0" r="0" b="0"/>
              <a:pathLst>
                <a:path w="272" h="241" extrusionOk="0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017587" y="6608761"/>
              <a:ext cx="120650" cy="177800"/>
            </a:xfrm>
            <a:custGeom>
              <a:avLst/>
              <a:gdLst/>
              <a:ahLst/>
              <a:cxnLst/>
              <a:rect l="0" t="0" r="0" b="0"/>
              <a:pathLst>
                <a:path w="152" h="224" extrusionOk="0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00100" y="5726112"/>
              <a:ext cx="306387" cy="608012"/>
            </a:xfrm>
            <a:custGeom>
              <a:avLst/>
              <a:gdLst/>
              <a:ahLst/>
              <a:cxnLst/>
              <a:rect l="0" t="0" r="0" b="0"/>
              <a:pathLst>
                <a:path w="386" h="764" extrusionOk="0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1060450" y="5699125"/>
              <a:ext cx="577850" cy="276225"/>
            </a:xfrm>
            <a:custGeom>
              <a:avLst/>
              <a:gdLst/>
              <a:ahLst/>
              <a:cxnLst/>
              <a:rect l="0" t="0" r="0" b="0"/>
              <a:pathLst>
                <a:path w="728" h="348" extrusionOk="0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550862" y="5862637"/>
              <a:ext cx="247650" cy="106362"/>
            </a:xfrm>
            <a:custGeom>
              <a:avLst/>
              <a:gdLst/>
              <a:ahLst/>
              <a:cxnLst/>
              <a:rect l="0" t="0" r="0" b="0"/>
              <a:pathLst>
                <a:path w="312" h="135" extrusionOk="0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7" name="Shape 27"/>
            <p:cNvGrpSpPr/>
            <p:nvPr/>
          </p:nvGrpSpPr>
          <p:grpSpPr>
            <a:xfrm>
              <a:off x="7937" y="5540375"/>
              <a:ext cx="1784350" cy="1238248"/>
              <a:chOff x="7937" y="5540375"/>
              <a:chExt cx="1784350" cy="1238248"/>
            </a:xfrm>
          </p:grpSpPr>
          <p:grpSp>
            <p:nvGrpSpPr>
              <p:cNvPr id="28" name="Shape 28"/>
              <p:cNvGrpSpPr/>
              <p:nvPr/>
            </p:nvGrpSpPr>
            <p:grpSpPr>
              <a:xfrm>
                <a:off x="792162" y="5654675"/>
                <a:ext cx="869949" cy="1123948"/>
                <a:chOff x="792162" y="5654675"/>
                <a:chExt cx="869949" cy="1123948"/>
              </a:xfrm>
            </p:grpSpPr>
            <p:sp>
              <p:nvSpPr>
                <p:cNvPr id="29" name="Shape 29"/>
                <p:cNvSpPr/>
                <p:nvPr/>
              </p:nvSpPr>
              <p:spPr>
                <a:xfrm>
                  <a:off x="792162" y="5694362"/>
                  <a:ext cx="249236" cy="1381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3" h="175" extrusionOk="0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0" name="Shape 30"/>
                <p:cNvSpPr/>
                <p:nvPr/>
              </p:nvSpPr>
              <p:spPr>
                <a:xfrm>
                  <a:off x="1009650" y="6567486"/>
                  <a:ext cx="182561" cy="2111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0" h="266" extrusionOk="0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1" name="Shape 31"/>
                <p:cNvSpPr/>
                <p:nvPr/>
              </p:nvSpPr>
              <p:spPr>
                <a:xfrm>
                  <a:off x="1593850" y="5654675"/>
                  <a:ext cx="68261" cy="1857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" h="234" extrusionOk="0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  <p:sp>
            <p:nvSpPr>
              <p:cNvPr id="32" name="Shape 32"/>
              <p:cNvSpPr/>
              <p:nvPr/>
            </p:nvSpPr>
            <p:spPr>
              <a:xfrm>
                <a:off x="120650" y="5924550"/>
                <a:ext cx="944561" cy="396875"/>
              </a:xfrm>
              <a:custGeom>
                <a:avLst/>
                <a:gdLst/>
                <a:ahLst/>
                <a:cxnLst/>
                <a:rect l="0" t="0" r="0" b="0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412750" y="6169025"/>
                <a:ext cx="387350" cy="234950"/>
              </a:xfrm>
              <a:custGeom>
                <a:avLst/>
                <a:gdLst/>
                <a:ahLst/>
                <a:cxnLst/>
                <a:rect l="0" t="0" r="0" b="0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896937" y="5842000"/>
                <a:ext cx="169862" cy="377825"/>
              </a:xfrm>
              <a:custGeom>
                <a:avLst/>
                <a:gdLst/>
                <a:ahLst/>
                <a:cxnLst/>
                <a:rect l="0" t="0" r="0" b="0"/>
                <a:pathLst>
                  <a:path w="213" h="478" extrusionOk="0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grpSp>
            <p:nvGrpSpPr>
              <p:cNvPr id="35" name="Shape 35"/>
              <p:cNvGrpSpPr/>
              <p:nvPr/>
            </p:nvGrpSpPr>
            <p:grpSpPr>
              <a:xfrm>
                <a:off x="7937" y="5540375"/>
                <a:ext cx="1784350" cy="1076325"/>
                <a:chOff x="7937" y="5540375"/>
                <a:chExt cx="1784350" cy="1076325"/>
              </a:xfrm>
            </p:grpSpPr>
            <p:sp>
              <p:nvSpPr>
                <p:cNvPr id="36" name="Shape 36"/>
                <p:cNvSpPr/>
                <p:nvPr/>
              </p:nvSpPr>
              <p:spPr>
                <a:xfrm>
                  <a:off x="1062037" y="6426200"/>
                  <a:ext cx="119061" cy="138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0" h="173" extrusionOk="0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7" name="Shape 37"/>
                <p:cNvSpPr/>
                <p:nvPr/>
              </p:nvSpPr>
              <p:spPr>
                <a:xfrm>
                  <a:off x="7937" y="5918200"/>
                  <a:ext cx="1336675" cy="698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84" h="880" extrusionOk="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8" name="Shape 38"/>
                <p:cNvSpPr/>
                <p:nvPr/>
              </p:nvSpPr>
              <p:spPr>
                <a:xfrm>
                  <a:off x="168275" y="5984875"/>
                  <a:ext cx="127000" cy="2651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" h="335" extrusionOk="0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39" name="Shape 39"/>
                <p:cNvSpPr/>
                <p:nvPr/>
              </p:nvSpPr>
              <p:spPr>
                <a:xfrm>
                  <a:off x="712787" y="5540375"/>
                  <a:ext cx="511174" cy="942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2" h="1188" extrusionOk="0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0" name="Shape 40"/>
                <p:cNvSpPr/>
                <p:nvPr/>
              </p:nvSpPr>
              <p:spPr>
                <a:xfrm>
                  <a:off x="917575" y="5794375"/>
                  <a:ext cx="152400" cy="4000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" h="504" extrusionOk="0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1" name="Shape 41"/>
                <p:cNvSpPr/>
                <p:nvPr/>
              </p:nvSpPr>
              <p:spPr>
                <a:xfrm>
                  <a:off x="520700" y="5762625"/>
                  <a:ext cx="309561" cy="2143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0" h="269" extrusionOk="0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1044575" y="5616575"/>
                  <a:ext cx="747712" cy="3365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41" h="424" extrusionOk="0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1138237" y="5724525"/>
                  <a:ext cx="388936" cy="136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8" h="173" extrusionOk="0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4" name="Shape 44"/>
          <p:cNvGrpSpPr/>
          <p:nvPr/>
        </p:nvGrpSpPr>
        <p:grpSpPr>
          <a:xfrm>
            <a:off x="8680449" y="2116136"/>
            <a:ext cx="385761" cy="4308475"/>
            <a:chOff x="8680449" y="2116136"/>
            <a:chExt cx="385761" cy="4308475"/>
          </a:xfrm>
        </p:grpSpPr>
        <p:sp>
          <p:nvSpPr>
            <p:cNvPr id="45" name="Shape 45"/>
            <p:cNvSpPr/>
            <p:nvPr/>
          </p:nvSpPr>
          <p:spPr>
            <a:xfrm flipH="1">
              <a:off x="8680449" y="4159250"/>
              <a:ext cx="325436" cy="2265362"/>
            </a:xfrm>
            <a:custGeom>
              <a:avLst/>
              <a:gdLst/>
              <a:ahLst/>
              <a:cxnLst/>
              <a:rect l="0" t="0" r="0" b="0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 flipH="1">
              <a:off x="8740774" y="2116136"/>
              <a:ext cx="325436" cy="2592387"/>
            </a:xfrm>
            <a:custGeom>
              <a:avLst/>
              <a:gdLst/>
              <a:ahLst/>
              <a:cxnLst/>
              <a:rect l="0" t="0" r="0" b="0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7" name="Shape 47"/>
          <p:cNvGrpSpPr/>
          <p:nvPr/>
        </p:nvGrpSpPr>
        <p:grpSpPr>
          <a:xfrm>
            <a:off x="7171100" y="-85887"/>
            <a:ext cx="2428147" cy="2245050"/>
            <a:chOff x="7171100" y="-85887"/>
            <a:chExt cx="2428147" cy="2245050"/>
          </a:xfrm>
        </p:grpSpPr>
        <p:grpSp>
          <p:nvGrpSpPr>
            <p:cNvPr id="48" name="Shape 48"/>
            <p:cNvGrpSpPr/>
            <p:nvPr/>
          </p:nvGrpSpPr>
          <p:grpSpPr>
            <a:xfrm>
              <a:off x="7171100" y="-85887"/>
              <a:ext cx="2428147" cy="2245050"/>
              <a:chOff x="7171100" y="-85887"/>
              <a:chExt cx="2428147" cy="2245050"/>
            </a:xfrm>
          </p:grpSpPr>
          <p:sp>
            <p:nvSpPr>
              <p:cNvPr id="49" name="Shape 49"/>
              <p:cNvSpPr/>
              <p:nvPr/>
            </p:nvSpPr>
            <p:spPr>
              <a:xfrm rot="-3179999">
                <a:off x="8620124" y="1724024"/>
                <a:ext cx="98425" cy="457199"/>
              </a:xfrm>
              <a:custGeom>
                <a:avLst/>
                <a:gdLst/>
                <a:ahLst/>
                <a:cxnLst/>
                <a:rect l="0" t="0" r="0" b="0"/>
                <a:pathLst>
                  <a:path w="245" h="806" extrusionOk="0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grpSp>
            <p:nvGrpSpPr>
              <p:cNvPr id="50" name="Shape 50"/>
              <p:cNvGrpSpPr/>
              <p:nvPr/>
            </p:nvGrpSpPr>
            <p:grpSpPr>
              <a:xfrm>
                <a:off x="7171100" y="-85887"/>
                <a:ext cx="2428147" cy="2245050"/>
                <a:chOff x="7171100" y="-85887"/>
                <a:chExt cx="2428147" cy="2245050"/>
              </a:xfrm>
            </p:grpSpPr>
            <p:sp>
              <p:nvSpPr>
                <p:cNvPr id="51" name="Shape 51"/>
                <p:cNvSpPr/>
                <p:nvPr/>
              </p:nvSpPr>
              <p:spPr>
                <a:xfrm rot="-3179999">
                  <a:off x="7883524" y="112711"/>
                  <a:ext cx="242886" cy="1984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4" h="349" extrusionOk="0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2" name="Shape 52"/>
                <p:cNvSpPr/>
                <p:nvPr/>
              </p:nvSpPr>
              <p:spPr>
                <a:xfrm rot="-3179999">
                  <a:off x="8022431" y="518318"/>
                  <a:ext cx="427037" cy="695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64" h="1230" extrusionOk="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3" name="Shape 53"/>
                <p:cNvSpPr/>
                <p:nvPr/>
              </p:nvSpPr>
              <p:spPr>
                <a:xfrm rot="-3180000">
                  <a:off x="7720806" y="280192"/>
                  <a:ext cx="801687" cy="14255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2" h="2521" extrusionOk="0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 rot="-3179999">
                  <a:off x="7783512" y="-30162"/>
                  <a:ext cx="1203325" cy="21335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07" h="3771" extrusionOk="0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 rot="-3180000">
                  <a:off x="8417717" y="1415255"/>
                  <a:ext cx="268287" cy="1936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" h="342" extrusionOk="0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6" name="Shape 56"/>
                <p:cNvSpPr/>
                <p:nvPr/>
              </p:nvSpPr>
              <p:spPr>
                <a:xfrm rot="-3179999">
                  <a:off x="8339931" y="1270793"/>
                  <a:ext cx="287337" cy="2285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6" h="403" extrusionOk="0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 rot="-3179999">
                  <a:off x="7913686" y="333374"/>
                  <a:ext cx="287336" cy="2333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7" h="411" extrusionOk="0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 rot="-3180000">
                  <a:off x="7862092" y="216693"/>
                  <a:ext cx="284162" cy="2190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9" h="386" extrusionOk="0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endParaRPr/>
                </a:p>
              </p:txBody>
            </p:sp>
          </p:grpSp>
        </p:grpSp>
        <p:cxnSp>
          <p:nvCxnSpPr>
            <p:cNvPr id="59" name="Shape 59"/>
            <p:cNvCxnSpPr/>
            <p:nvPr/>
          </p:nvCxnSpPr>
          <p:spPr>
            <a:xfrm>
              <a:off x="7731125" y="133350"/>
              <a:ext cx="66674" cy="152399"/>
            </a:xfrm>
            <a:prstGeom prst="straightConnector1">
              <a:avLst/>
            </a:prstGeom>
            <a:noFill/>
            <a:ln w="38100" cap="rnd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308858"/>
            <a:ext cx="7772400" cy="1362075"/>
          </a:xfrm>
        </p:spPr>
        <p:txBody>
          <a:bodyPr/>
          <a:lstStyle/>
          <a:p>
            <a:r>
              <a:rPr lang="en-US" dirty="0" smtClean="0"/>
              <a:t>CHAPTER 7 &amp; 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BONDING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60252" y="106787"/>
            <a:ext cx="7745104" cy="14696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 valence electrons that is not shared between atoms is called an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unshared pair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also known as 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 pair.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can be identified from the structural formula (as seen below)</a:t>
            </a:r>
            <a:endParaRPr sz="2000" b="0" i="0" strike="noStrike" cap="none" baseline="0" dirty="0">
              <a:solidFill>
                <a:schemeClr val="bg2"/>
              </a:solidFill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616" y="2006220"/>
            <a:ext cx="8748016" cy="47494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127844" y="2163173"/>
            <a:ext cx="341195" cy="204716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957247" y="2333771"/>
            <a:ext cx="341195" cy="204716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1571765" y="4628873"/>
            <a:ext cx="659643" cy="645994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2431943" y="4628872"/>
            <a:ext cx="659643" cy="645994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437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737" y="2068196"/>
            <a:ext cx="5104263" cy="4531440"/>
          </a:xfrm>
          <a:prstGeom prst="rect">
            <a:avLst/>
          </a:prstGeom>
        </p:spPr>
      </p:pic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29905" y="0"/>
            <a:ext cx="8229600" cy="14696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lone pairs do the following have?</a:t>
            </a:r>
            <a:endParaRPr sz="3200" i="0" strike="noStrike" cap="none" baseline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1600"/>
            <a:ext cx="4566012" cy="316191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5400000">
            <a:off x="3465858" y="1493436"/>
            <a:ext cx="365658" cy="318079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4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Lewis Dot Example: 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ICl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1.  Determine the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electronegativities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each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atom and predict the bond type.</a:t>
            </a:r>
          </a:p>
          <a:p>
            <a:pPr marL="0" marR="0" lvl="1" indent="99060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3.16 – 2.66 = 0.5 (polar covalent</a:t>
            </a:r>
            <a:r>
              <a:rPr lang="en-US" sz="2400" b="0" i="0" u="none" strike="noStrike" cap="none" baseline="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400" b="0" i="0" u="none" strike="noStrike" cap="none" baseline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r>
              <a:rPr lang="en-US" sz="1800" b="0" i="0" u="none" strike="noStrike" cap="none" baseline="0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**THIS STEP WILL</a:t>
            </a:r>
            <a:r>
              <a:rPr lang="en-US" sz="1800" b="0" i="0" u="none" strike="noStrike" cap="none" dirty="0" smtClean="0">
                <a:solidFill>
                  <a:schemeClr val="bg2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 USED LATER**</a:t>
            </a: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2.  Draw the Lewis structure for each atom.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3.  Determine the total number of valence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electrons.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</a:t>
            </a:r>
            <a:r>
              <a:rPr lang="en-US" sz="24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=  1 x 7e¯ = 7e¯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       </a:t>
            </a:r>
            <a:r>
              <a:rPr lang="en-US" sz="2400" b="0" i="0" u="sng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 =  1 x 7e¯ = 7e¯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	                   14e¯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628" y="2701676"/>
            <a:ext cx="2133600" cy="67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09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4.  Arrange the atoms into a skeletal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structure and connect atoms by e¯.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least electronegative atom in middle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if C is present, place in the middle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H is normally around the outside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5.  Add e¯ to give each atom (except H, He) 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an octet (8e¯)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6.  Count electrons and double check against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#3.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389" y="3175237"/>
            <a:ext cx="1011236" cy="46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725" y="4406225"/>
            <a:ext cx="1231900" cy="78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7851" y="5300325"/>
            <a:ext cx="1460310" cy="772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0" y="5463838"/>
            <a:ext cx="163773" cy="5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76465" y="5686789"/>
            <a:ext cx="245660" cy="16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690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0" y="200660"/>
            <a:ext cx="7772400" cy="1362075"/>
          </a:xfrm>
        </p:spPr>
        <p:txBody>
          <a:bodyPr/>
          <a:lstStyle/>
          <a:p>
            <a:r>
              <a:rPr lang="en-US" dirty="0" smtClean="0"/>
              <a:t>Practice with structural formulas…</a:t>
            </a:r>
            <a:br>
              <a:rPr lang="en-US" dirty="0" smtClean="0"/>
            </a:br>
            <a:r>
              <a:rPr lang="en-US" sz="24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Try these: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7951" y="1730326"/>
            <a:ext cx="56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CH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hemeddl.org/alfresco/d/d/workspace/SpacesStore/3f758cb3-e168-4a6c-8d90-ac3700ebd755/c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4" y="2572995"/>
            <a:ext cx="2919517" cy="10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11" y="3479208"/>
            <a:ext cx="1993006" cy="1353050"/>
          </a:xfrm>
          <a:prstGeom prst="rect">
            <a:avLst/>
          </a:prstGeom>
        </p:spPr>
      </p:pic>
      <p:pic>
        <p:nvPicPr>
          <p:cNvPr id="2054" name="Picture 6" descr="http://people.uwplatt.edu/%7Esundin/images/lewch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34" y="3601328"/>
            <a:ext cx="26289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25671" y="2115403"/>
            <a:ext cx="907857" cy="4449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0" y="200660"/>
            <a:ext cx="7772400" cy="1362075"/>
          </a:xfrm>
        </p:spPr>
        <p:txBody>
          <a:bodyPr/>
          <a:lstStyle/>
          <a:p>
            <a:r>
              <a:rPr lang="en-US" dirty="0" smtClean="0"/>
              <a:t>Practice with structural formulas with 3+ atoms…</a:t>
            </a:r>
            <a:br>
              <a:rPr lang="en-US" dirty="0" smtClean="0"/>
            </a:br>
            <a:r>
              <a:rPr lang="en-US" sz="24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*Note: The lowest electronegative atom USUALLY goes in the middle, &amp; Hydrogen is always around the outside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854" y="2650913"/>
            <a:ext cx="831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	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		CH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</a:t>
            </a:r>
            <a:r>
              <a:rPr lang="en-US" sz="36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mikeblaber.org/oldwine/chm1045/notes/Geometry/VSEPR/IMG00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10" y="3495533"/>
            <a:ext cx="1676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1/18/H2O_Lewis_Structure_PNG.png/120px-H2O_Lewis_Structur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10" y="4090845"/>
            <a:ext cx="1823351" cy="13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hemeddl.org/alfresco/d/d/workspace/SpacesStore/b4f6e871-8744-48e9-bcf3-75da3cdc9ac3/ch3c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48" y="3410644"/>
            <a:ext cx="2188185" cy="19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onsibihighschool.org/intbasch11_files/image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37" y="3125699"/>
            <a:ext cx="32766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95784" y="232012"/>
            <a:ext cx="7533564" cy="1132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covalent bonds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when atoms share two pairs of electrons to attain a noble gas structure </a:t>
            </a:r>
            <a:endParaRPr sz="2800" i="0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32" y="1721184"/>
            <a:ext cx="6186148" cy="37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22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10" y="200660"/>
            <a:ext cx="7772400" cy="1362075"/>
          </a:xfrm>
        </p:spPr>
        <p:txBody>
          <a:bodyPr/>
          <a:lstStyle/>
          <a:p>
            <a:r>
              <a:rPr lang="en-US" dirty="0" smtClean="0"/>
              <a:t>Practice with structural formulas…</a:t>
            </a:r>
            <a:br>
              <a:rPr lang="en-US" dirty="0" smtClean="0"/>
            </a:br>
            <a:r>
              <a:rPr lang="en-US" sz="24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Try these: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9713" y="1744699"/>
            <a:ext cx="567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N</a:t>
            </a:r>
            <a:r>
              <a:rPr lang="en-US" sz="36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rans-diazene-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64" y="2743507"/>
            <a:ext cx="1973476" cy="18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thene structura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3" y="2743507"/>
            <a:ext cx="1619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onsibihighschool.org/intbasch9_files/image0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16" y="3505507"/>
            <a:ext cx="2514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04716" y="0"/>
            <a:ext cx="7533564" cy="1132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US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bonds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when atoms share three pairs of electrons to attain a noble gas structure </a:t>
            </a:r>
            <a:endParaRPr sz="2800" i="0" strike="noStrike" cap="non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1" y="1636108"/>
            <a:ext cx="6991875" cy="3836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3767" y="5882185"/>
            <a:ext cx="496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**NOTE: There are no quadruple bonds, due to the way electrons repel each other**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331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423862"/>
            <a:ext cx="8229600" cy="6411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 Length &amp; Bond Strength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  Single Bond – longest bond (weakest)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Ex. ICl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  Double Bond – shorter bond (stronger)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Ex.  CH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3. Triple Bond – shortest bond (strongest)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Ex.  HCN  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200" y="1246306"/>
            <a:ext cx="3759200" cy="82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5950" y="2405299"/>
            <a:ext cx="3302000" cy="97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450" y="3996589"/>
            <a:ext cx="2806700" cy="9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850900"/>
            <a:ext cx="8686800" cy="5276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Valence Electrons</a:t>
            </a:r>
            <a:r>
              <a:rPr lang="en-US" sz="2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the outer most electrons that are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involved in bonding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Ex.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 an atom or group of atoms that has a </a:t>
            </a:r>
            <a:r>
              <a:rPr lang="en-US" sz="22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   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                  </a:t>
            </a:r>
            <a:r>
              <a:rPr lang="en-US" sz="22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charge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Cation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 an ion with a positive charge (Na</a:t>
            </a:r>
            <a:r>
              <a:rPr lang="en-US" sz="2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Mg</a:t>
            </a:r>
            <a:r>
              <a:rPr lang="en-US" sz="2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–  </a:t>
            </a:r>
            <a:r>
              <a:rPr lang="en-US" sz="2200" b="0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usually a metal that has lost e</a:t>
            </a:r>
            <a:r>
              <a:rPr lang="en-US" sz="2200" b="0" i="0" u="none" strike="noStrike" cap="none" baseline="300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2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Anion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 an ion with a negative charge (Cl</a:t>
            </a:r>
            <a:r>
              <a:rPr lang="en-US" sz="2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O</a:t>
            </a:r>
            <a:r>
              <a:rPr lang="en-US" sz="2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200" b="0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usually a non-metal that has gained e</a:t>
            </a:r>
            <a:r>
              <a:rPr lang="en-US" sz="2200" b="0" i="0" u="none" strike="noStrike" cap="none" baseline="300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57200" y="325437"/>
            <a:ext cx="8229600" cy="801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4290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Atoms and their Electrons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-1616075" y="58261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0" y="192182"/>
            <a:ext cx="8113594" cy="5364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Polyatomic Ions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charge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tells you if you are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gaining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losing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electrons.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(+) =&gt; losing e¯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(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=&gt; gaining 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i="1" dirty="0" smtClean="0">
                <a:latin typeface="Georgia" panose="02040502050405020303" pitchFamily="18" charset="0"/>
                <a:ea typeface="Arial"/>
                <a:cs typeface="Arial"/>
                <a:sym typeface="Arial"/>
              </a:rPr>
              <a:t>Same process… just account for your addition or subtraction of electrons</a:t>
            </a:r>
            <a:endParaRPr lang="en-US" sz="2400" b="0" i="1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 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0" i="0" u="none" strike="noStrike" cap="none" baseline="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lang="en-US" sz="2400" b="0" i="0" u="none" strike="noStrike" cap="none" baseline="-2500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0" i="0" u="none" strike="noStrike" cap="none" baseline="3000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baseline="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SO</a:t>
            </a:r>
            <a:r>
              <a:rPr lang="en-US" sz="2400" b="0" i="0" u="none" strike="noStrike" cap="none" baseline="-2500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0" i="0" u="none" strike="noStrike" cap="none" baseline="3000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2-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122" name="Picture 2" descr="http://images.flatworldknowledge.com/averillfwk/averillfwk-fig08_x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3726" y="3811659"/>
            <a:ext cx="9800160" cy="14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1076.photobucket.com/albums/w451/Kr4yk3n/ChemistrySulfate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97" y="3554755"/>
            <a:ext cx="3164400" cy="24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8229600" cy="5783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VSEPR Theory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(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alence-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hell,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lectron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epulsion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 repulsion between electron pairs causes molecular shapes to adjust so that the valence-electron pairs stay as far apart as possible.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Basically.</a:t>
            </a:r>
            <a:r>
              <a:rPr lang="en-US" sz="2400" b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. . 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Electron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pairs repel each other, and so they want to be as far apart from each other as possible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*Lone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pairs occupy space around the central atom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bonding pairs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do.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fact, they repel even more than bonding pairs*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rythingmaths.co.za/science/grade-11/03-atomic-combinations/images/9cb932e7347e5f16579c1abd0be574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4680"/>
            <a:ext cx="9144000" cy="48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03118" y="0"/>
            <a:ext cx="8229600" cy="5275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Geometry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3-D arrangement of a molecule’s atoms in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*While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lone pair electrons</a:t>
            </a:r>
            <a:r>
              <a:rPr lang="en-US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contribute to the overall shape of the molecule, really only the atoms determine the shape*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5671" y="2115403"/>
            <a:ext cx="907857" cy="4449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972898" y="3892524"/>
            <a:ext cx="1725447" cy="4449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75035"/>
            <a:ext cx="8229600" cy="639365"/>
          </a:xfrm>
        </p:spPr>
        <p:txBody>
          <a:bodyPr/>
          <a:lstStyle/>
          <a:p>
            <a:pPr marL="120650" indent="0">
              <a:buNone/>
            </a:pPr>
            <a:r>
              <a:rPr lang="en-US" dirty="0" smtClean="0"/>
              <a:t>A word on determining shapes. . . </a:t>
            </a:r>
          </a:p>
          <a:p>
            <a:pPr marL="120650" indent="0">
              <a:buNone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3774" y="914400"/>
            <a:ext cx="8243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Look at the number of bonds around the central atom (double &amp; triple count as only one), each group of electrons must be accommodated around the central atom. They must be as far away from each other as possible.</a:t>
            </a:r>
            <a:endParaRPr lang="en-US" sz="2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41395"/>
              </p:ext>
            </p:extLst>
          </p:nvPr>
        </p:nvGraphicFramePr>
        <p:xfrm>
          <a:off x="457200" y="2679939"/>
          <a:ext cx="7778090" cy="3688754"/>
        </p:xfrm>
        <a:graphic>
          <a:graphicData uri="http://schemas.openxmlformats.org/drawingml/2006/table">
            <a:tbl>
              <a:tblPr firstRow="1" bandRow="1">
                <a:tableStyleId>{199C9A15-712B-4442-8E94-44C1D802E7FF}</a:tableStyleId>
              </a:tblPr>
              <a:tblGrid>
                <a:gridCol w="1496705"/>
                <a:gridCol w="1286304"/>
                <a:gridCol w="1282890"/>
                <a:gridCol w="1624083"/>
                <a:gridCol w="2088108"/>
              </a:tblGrid>
              <a:tr h="4863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panose="02040502050405020303" pitchFamily="18" charset="0"/>
                        </a:rPr>
                        <a:t>Formula</a:t>
                      </a:r>
                      <a:endParaRPr lang="en-US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panose="02040502050405020303" pitchFamily="18" charset="0"/>
                        </a:rPr>
                        <a:t>#</a:t>
                      </a:r>
                      <a:r>
                        <a:rPr lang="en-US" sz="2400" baseline="0" dirty="0" smtClean="0">
                          <a:latin typeface="Georgia" panose="02040502050405020303" pitchFamily="18" charset="0"/>
                        </a:rPr>
                        <a:t> of Bonds</a:t>
                      </a:r>
                      <a:endParaRPr lang="en-US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panose="02040502050405020303" pitchFamily="18" charset="0"/>
                        </a:rPr>
                        <a:t># lone pairs</a:t>
                      </a:r>
                      <a:endParaRPr lang="en-US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panose="02040502050405020303" pitchFamily="18" charset="0"/>
                        </a:rPr>
                        <a:t>Bonding Angle</a:t>
                      </a:r>
                      <a:endParaRPr lang="en-US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panose="02040502050405020303" pitchFamily="18" charset="0"/>
                        </a:rPr>
                        <a:t>Shape</a:t>
                      </a:r>
                      <a:endParaRPr lang="en-US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493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CO</a:t>
                      </a:r>
                      <a:r>
                        <a:rPr lang="en-US" sz="2800" baseline="-250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en-US" sz="2800" baseline="-25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0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180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eorgia" panose="02040502050405020303" pitchFamily="18" charset="0"/>
                        </a:rPr>
                        <a:t>Linear</a:t>
                      </a:r>
                      <a:endParaRPr lang="en-US" sz="2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5322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BF</a:t>
                      </a:r>
                      <a:r>
                        <a:rPr lang="en-US" sz="2800" baseline="-25000" dirty="0" smtClean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0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120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eorgia" panose="02040502050405020303" pitchFamily="18" charset="0"/>
                        </a:rPr>
                        <a:t>Trigonal Planar</a:t>
                      </a:r>
                      <a:endParaRPr lang="en-US" sz="2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4367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CH</a:t>
                      </a:r>
                      <a:r>
                        <a:rPr lang="en-US" sz="2800" baseline="-25000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en-US" sz="2800" baseline="-250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0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109.5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eorgia" panose="02040502050405020303" pitchFamily="18" charset="0"/>
                        </a:rPr>
                        <a:t>Tetrahedral</a:t>
                      </a:r>
                      <a:endParaRPr lang="en-US" sz="2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416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NH</a:t>
                      </a:r>
                      <a:r>
                        <a:rPr lang="en-US" sz="2800" baseline="-25000" dirty="0" smtClean="0">
                          <a:latin typeface="Georgia" panose="02040502050405020303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107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eorgia" panose="02040502050405020303" pitchFamily="18" charset="0"/>
                        </a:rPr>
                        <a:t>Pyramidal</a:t>
                      </a:r>
                      <a:endParaRPr lang="en-US" sz="2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314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2800" baseline="-25000" dirty="0" smtClean="0"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latin typeface="Georgia" panose="02040502050405020303" pitchFamily="18" charset="0"/>
                        </a:rPr>
                        <a:t>O</a:t>
                      </a:r>
                      <a:endParaRPr lang="en-US" sz="2800" baseline="-25000" dirty="0" smtClean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Georgia" panose="02040502050405020303" pitchFamily="18" charset="0"/>
                        </a:rPr>
                        <a:t>105</a:t>
                      </a:r>
                      <a:endParaRPr lang="en-US" sz="2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Georgia" panose="02040502050405020303" pitchFamily="18" charset="0"/>
                        </a:rPr>
                        <a:t>Bent</a:t>
                      </a:r>
                      <a:endParaRPr lang="en-US" sz="22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8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75035"/>
            <a:ext cx="7390263" cy="748547"/>
          </a:xfrm>
        </p:spPr>
        <p:txBody>
          <a:bodyPr/>
          <a:lstStyle/>
          <a:p>
            <a:pPr marL="120650" indent="0">
              <a:buNone/>
            </a:pPr>
            <a:r>
              <a:rPr lang="en-US" dirty="0" smtClean="0"/>
              <a:t>Determining Molecular Polarity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36" y="2374317"/>
            <a:ext cx="7023964" cy="3057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23582"/>
            <a:ext cx="739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First you must determine if any </a:t>
            </a:r>
            <a:r>
              <a:rPr lang="en-US" sz="2400" i="1" dirty="0" smtClean="0">
                <a:latin typeface="Georgia" panose="02040502050405020303" pitchFamily="18" charset="0"/>
              </a:rPr>
              <a:t>bonds</a:t>
            </a:r>
            <a:r>
              <a:rPr lang="en-US" sz="2400" dirty="0" smtClean="0">
                <a:latin typeface="Georgia" panose="02040502050405020303" pitchFamily="18" charset="0"/>
              </a:rPr>
              <a:t> are polar. A </a:t>
            </a:r>
            <a:r>
              <a:rPr lang="en-US" sz="2400" b="1" dirty="0" smtClean="0">
                <a:latin typeface="Georgia" panose="02040502050405020303" pitchFamily="18" charset="0"/>
              </a:rPr>
              <a:t>polar bond</a:t>
            </a:r>
            <a:r>
              <a:rPr lang="en-US" sz="2400" dirty="0" smtClean="0">
                <a:latin typeface="Georgia" panose="02040502050405020303" pitchFamily="18" charset="0"/>
              </a:rPr>
              <a:t> is a covalent bond in which the electrons are shared unequally.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6" y="165706"/>
            <a:ext cx="6365303" cy="4916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47" y="4320800"/>
            <a:ext cx="5828700" cy="2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032" y="0"/>
            <a:ext cx="8561980" cy="46129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6006" y="3234520"/>
            <a:ext cx="6462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The </a:t>
            </a:r>
            <a:r>
              <a:rPr lang="en-US" sz="2400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more electronegative atom </a:t>
            </a:r>
            <a:r>
              <a:rPr lang="en-US" sz="2400" dirty="0" smtClean="0">
                <a:latin typeface="Georgia" panose="02040502050405020303" pitchFamily="18" charset="0"/>
              </a:rPr>
              <a:t>attracts electrons more strongly and </a:t>
            </a:r>
            <a:r>
              <a:rPr lang="en-US" sz="2400" i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gains a slightly negative charge</a:t>
            </a:r>
            <a:r>
              <a:rPr lang="en-US" sz="2400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.</a:t>
            </a:r>
            <a:r>
              <a:rPr lang="en-US" sz="2400" u="sng" dirty="0" smtClean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The </a:t>
            </a:r>
            <a:r>
              <a:rPr lang="en-US" sz="2400" u="sng" dirty="0" smtClean="0">
                <a:solidFill>
                  <a:schemeClr val="bg2"/>
                </a:solidFill>
                <a:latin typeface="Georgia" panose="02040502050405020303" pitchFamily="18" charset="0"/>
              </a:rPr>
              <a:t>less </a:t>
            </a:r>
            <a:r>
              <a:rPr lang="en-US" sz="2400" u="sng" dirty="0">
                <a:solidFill>
                  <a:schemeClr val="bg2"/>
                </a:solidFill>
                <a:latin typeface="Georgia" panose="02040502050405020303" pitchFamily="18" charset="0"/>
              </a:rPr>
              <a:t>electronegative atom </a:t>
            </a:r>
            <a:r>
              <a:rPr lang="en-US" sz="2400" i="1" u="sng" dirty="0" smtClean="0">
                <a:solidFill>
                  <a:schemeClr val="bg2"/>
                </a:solidFill>
                <a:latin typeface="Georgia" panose="02040502050405020303" pitchFamily="18" charset="0"/>
              </a:rPr>
              <a:t>gains </a:t>
            </a:r>
            <a:r>
              <a:rPr lang="en-US" sz="2400" i="1" u="sng" dirty="0">
                <a:solidFill>
                  <a:schemeClr val="bg2"/>
                </a:solidFill>
                <a:latin typeface="Georgia" panose="02040502050405020303" pitchFamily="18" charset="0"/>
              </a:rPr>
              <a:t>a slightly </a:t>
            </a:r>
            <a:r>
              <a:rPr lang="en-US" sz="2400" i="1" u="sng" dirty="0" smtClean="0">
                <a:solidFill>
                  <a:schemeClr val="bg2"/>
                </a:solidFill>
                <a:latin typeface="Georgia" panose="02040502050405020303" pitchFamily="18" charset="0"/>
              </a:rPr>
              <a:t>positive</a:t>
            </a:r>
            <a:r>
              <a:rPr lang="en-US" sz="2400" i="1" u="sng" dirty="0" smtClean="0">
                <a:solidFill>
                  <a:schemeClr val="bg2"/>
                </a:solidFill>
                <a:latin typeface="Georgia" panose="02040502050405020303" pitchFamily="18" charset="0"/>
              </a:rPr>
              <a:t> </a:t>
            </a:r>
            <a:r>
              <a:rPr lang="en-US" sz="2400" i="1" u="sng" dirty="0" smtClean="0">
                <a:solidFill>
                  <a:schemeClr val="bg2"/>
                </a:solidFill>
                <a:latin typeface="Georgia" panose="02040502050405020303" pitchFamily="18" charset="0"/>
              </a:rPr>
              <a:t>charge</a:t>
            </a:r>
            <a:endParaRPr lang="en-US" sz="2400" u="sng" dirty="0" smtClean="0">
              <a:latin typeface="Georgia" panose="02040502050405020303" pitchFamily="18" charset="0"/>
            </a:endParaRPr>
          </a:p>
          <a:p>
            <a:endParaRPr lang="en-US" sz="2400" u="sng" dirty="0">
              <a:latin typeface="Georgia" panose="02040502050405020303" pitchFamily="18" charset="0"/>
            </a:endParaRPr>
          </a:p>
          <a:p>
            <a:endParaRPr lang="en-US" sz="2400" u="sng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			Page 237 of book</a:t>
            </a:r>
            <a:endParaRPr lang="en-US" sz="2400" dirty="0">
              <a:latin typeface="Georgia" panose="02040502050405020303" pitchFamily="18" charset="0"/>
            </a:endParaRPr>
          </a:p>
          <a:p>
            <a:endParaRPr 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assconnection.s3.amazonaws.com/311/flashcards/1406311/jpg/polar_-_water1334534718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150"/>
            <a:ext cx="4886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ikeblaber.org/oldwine/chm1046/notes/AquaRxns/Solutes/DipolH2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78" y="4476465"/>
            <a:ext cx="4763874" cy="18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6117608" y="2111538"/>
            <a:ext cx="2835323" cy="748547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120650"/>
            <a:r>
              <a:rPr lang="en-US" sz="2400" b="1" dirty="0" smtClean="0">
                <a:latin typeface="Georgia" panose="02040502050405020303" pitchFamily="18" charset="0"/>
              </a:rPr>
              <a:t>PROOF?... 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-24659"/>
            <a:ext cx="7390263" cy="748547"/>
          </a:xfrm>
        </p:spPr>
        <p:txBody>
          <a:bodyPr/>
          <a:lstStyle/>
          <a:p>
            <a:pPr marL="120650" indent="0">
              <a:buNone/>
            </a:pPr>
            <a:r>
              <a:rPr lang="en-US" dirty="0" smtClean="0"/>
              <a:t>Determining Molecular Polarity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2011" y="493106"/>
            <a:ext cx="7840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A </a:t>
            </a:r>
            <a:r>
              <a:rPr lang="en-US" sz="2000" b="1" dirty="0" smtClean="0">
                <a:latin typeface="Georgia" panose="02040502050405020303" pitchFamily="18" charset="0"/>
              </a:rPr>
              <a:t>polar molecule</a:t>
            </a:r>
            <a:r>
              <a:rPr lang="en-US" sz="2000" dirty="0" smtClean="0">
                <a:latin typeface="Georgia" panose="02040502050405020303" pitchFamily="18" charset="0"/>
              </a:rPr>
              <a:t> is a molecule where one end is slightly negative and the other is slightly positive. These two differently charged ends give the molecule a </a:t>
            </a:r>
            <a:r>
              <a:rPr lang="en-US" sz="2000" b="1" dirty="0" smtClean="0">
                <a:latin typeface="Georgia" panose="02040502050405020303" pitchFamily="18" charset="0"/>
              </a:rPr>
              <a:t>dipole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USE SYMMETRY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1361862" y="3675628"/>
            <a:ext cx="1725447" cy="4449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92315" y="2091540"/>
            <a:ext cx="1725447" cy="562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3809"/>
              </p:ext>
            </p:extLst>
          </p:nvPr>
        </p:nvGraphicFramePr>
        <p:xfrm>
          <a:off x="457200" y="1878101"/>
          <a:ext cx="8509380" cy="4728224"/>
        </p:xfrm>
        <a:graphic>
          <a:graphicData uri="http://schemas.openxmlformats.org/drawingml/2006/table">
            <a:tbl>
              <a:tblPr firstRow="1" bandRow="1">
                <a:tableStyleId>{199C9A15-712B-4442-8E94-44C1D802E7FF}</a:tableStyleId>
              </a:tblPr>
              <a:tblGrid>
                <a:gridCol w="1453489"/>
                <a:gridCol w="2801201"/>
                <a:gridCol w="1770799"/>
                <a:gridCol w="2483891"/>
              </a:tblGrid>
              <a:tr h="6003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panose="02040502050405020303" pitchFamily="18" charset="0"/>
                        </a:rPr>
                        <a:t>Molecule</a:t>
                      </a:r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panose="02040502050405020303" pitchFamily="18" charset="0"/>
                        </a:rPr>
                        <a:t>Lone Pairs or Polar Bonds?</a:t>
                      </a:r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panose="02040502050405020303" pitchFamily="18" charset="0"/>
                        </a:rPr>
                        <a:t>Symmetry?</a:t>
                      </a:r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panose="02040502050405020303" pitchFamily="18" charset="0"/>
                        </a:rPr>
                        <a:t>Polar?</a:t>
                      </a:r>
                      <a:r>
                        <a:rPr lang="en-US" sz="20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Georgia" panose="02040502050405020303" pitchFamily="18" charset="0"/>
                        </a:rPr>
                        <a:t>NonPolar</a:t>
                      </a:r>
                      <a:r>
                        <a:rPr lang="en-US" sz="2000" baseline="0" dirty="0" smtClean="0">
                          <a:latin typeface="Georgia" panose="02040502050405020303" pitchFamily="18" charset="0"/>
                        </a:rPr>
                        <a:t>? Ionic?</a:t>
                      </a:r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575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Cl</a:t>
                      </a:r>
                      <a:r>
                        <a:rPr lang="en-US" sz="1800" baseline="-25000" dirty="0" smtClean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Lone Pairs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Yes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Nonpolar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57531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Georgia" panose="02040502050405020303" pitchFamily="18" charset="0"/>
                        </a:rPr>
                        <a:t>RbBr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N/A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No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Ionic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575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Georgia" panose="02040502050405020303" pitchFamily="18" charset="0"/>
                        </a:rPr>
                        <a:t>HBr</a:t>
                      </a:r>
                      <a:endParaRPr lang="en-US" sz="1800" baseline="-25000" dirty="0" smtClean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Both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No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Polar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575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800" baseline="-25000" dirty="0" smtClean="0"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Georgia" panose="02040502050405020303" pitchFamily="18" charset="0"/>
                        </a:rPr>
                        <a:t>O</a:t>
                      </a:r>
                      <a:endParaRPr lang="en-US" sz="1800" baseline="-25000" dirty="0" smtClean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Both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No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Polar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575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CH</a:t>
                      </a:r>
                      <a:r>
                        <a:rPr lang="en-US" sz="1800" baseline="-25000" dirty="0" smtClean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Polar Bonds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Yes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Nonpolar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575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CO</a:t>
                      </a:r>
                      <a:r>
                        <a:rPr lang="en-US" sz="1800" baseline="-25000" dirty="0" smtClean="0"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Both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Yes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Georgia" panose="02040502050405020303" pitchFamily="18" charset="0"/>
                        </a:rPr>
                        <a:t>NonPolar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  <a:tr h="575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C</a:t>
                      </a:r>
                      <a:r>
                        <a:rPr lang="en-US" sz="1800" baseline="-25000" dirty="0" smtClean="0"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1800" baseline="0" dirty="0" smtClean="0">
                          <a:latin typeface="Georgia" panose="02040502050405020303" pitchFamily="18" charset="0"/>
                        </a:rPr>
                        <a:t>H</a:t>
                      </a:r>
                      <a:r>
                        <a:rPr lang="en-US" sz="1800" baseline="-25000" dirty="0" smtClean="0"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Polar</a:t>
                      </a:r>
                      <a:r>
                        <a:rPr lang="en-US" sz="1800" baseline="0" dirty="0" smtClean="0">
                          <a:latin typeface="Georgia" panose="02040502050405020303" pitchFamily="18" charset="0"/>
                        </a:rPr>
                        <a:t> Bonds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Yes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Georgia" panose="02040502050405020303" pitchFamily="18" charset="0"/>
                        </a:rPr>
                        <a:t>NonPolar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Lewis Dot Example:  ICl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1.  Determine the electronegativities of each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atom and predict the bond type.</a:t>
            </a:r>
          </a:p>
          <a:p>
            <a:pPr marL="0" marR="0" lvl="1" indent="990600" algn="ctr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3.16 – 2.66 = 0.5 (polar covalent)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2.  Draw the Lewis structure for each atom.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3.  Determine the total number of valence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electrons.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</a:t>
            </a:r>
            <a:r>
              <a:rPr lang="en-US" sz="24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 =  1 x 7e¯ = 7e¯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       </a:t>
            </a:r>
            <a:r>
              <a:rPr lang="en-US" sz="2400" b="0" i="0" u="sng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Cl =  1 x 7e¯ = 7e¯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		                   14e¯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628" y="2701676"/>
            <a:ext cx="2133600" cy="6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33362"/>
            <a:ext cx="8229600" cy="801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none" strike="noStrike" cap="small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Bonding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36550" y="1238250"/>
            <a:ext cx="8229600" cy="578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Bond</a:t>
            </a:r>
            <a:r>
              <a:rPr lang="en-US" sz="2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an attraction between the nuclei and the outer most electrons of different atoms that results in binding them together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sng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3 Major Classifications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	  I.  Ionic Bond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       II.  Covalent Bond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	          - Polar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	 	- Nonpolar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	III.  Metallic Bond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342900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4.  Arrange the atoms into a skeletal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structure and connect atoms by e¯.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least electronegative atom in middle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if C is present, place in the middle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H is normally around the outside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5.  Add e¯ to give each atom (except H, He)  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an octet (8e¯)</a:t>
            </a:r>
          </a:p>
          <a:p>
            <a:pPr marL="0" marR="0" lvl="1" indent="990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6.  Count electrons and double check against 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#3.</a:t>
            </a: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609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7.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Determine molecular polarity based on bond 		types, lone pairs, and symmetry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9389" y="3175237"/>
            <a:ext cx="1011236" cy="46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725" y="4406225"/>
            <a:ext cx="1231900" cy="7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3513"/>
            <a:ext cx="7772400" cy="4968045"/>
          </a:xfrm>
        </p:spPr>
        <p:txBody>
          <a:bodyPr anchor="t"/>
          <a:lstStyle/>
          <a:p>
            <a:pPr lvl="0">
              <a:lnSpc>
                <a:spcPct val="90000"/>
              </a:lnSpc>
              <a:spcBef>
                <a:spcPts val="480"/>
              </a:spcBef>
              <a:buSzPct val="25000"/>
            </a:pPr>
            <a:r>
              <a:rPr lang="en-US" u="sng" dirty="0">
                <a:latin typeface="Arial"/>
                <a:ea typeface="Arial"/>
                <a:cs typeface="Arial"/>
                <a:sym typeface="Arial"/>
              </a:rPr>
              <a:t>Intermolecular Forces</a:t>
            </a:r>
          </a:p>
          <a:p>
            <a:pPr lvl="0">
              <a:lnSpc>
                <a:spcPct val="90000"/>
              </a:lnSpc>
              <a:spcBef>
                <a:spcPts val="480"/>
              </a:spcBef>
              <a:buSzPct val="250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	 –  Forces of attraction </a:t>
            </a:r>
            <a:r>
              <a:rPr lang="en-US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molecules</a:t>
            </a:r>
          </a:p>
          <a:p>
            <a:endParaRPr lang="en-US" dirty="0" smtClean="0"/>
          </a:p>
          <a:p>
            <a:r>
              <a:rPr lang="en-US" u="sng" dirty="0" smtClean="0"/>
              <a:t>Weak forces</a:t>
            </a:r>
            <a:endParaRPr lang="en-US" u="sng" dirty="0"/>
          </a:p>
          <a:p>
            <a:r>
              <a:rPr lang="en-US" i="1" dirty="0" smtClean="0">
                <a:solidFill>
                  <a:srgbClr val="FF0000"/>
                </a:solidFill>
              </a:rPr>
              <a:t>Van der Waals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Forces:</a:t>
            </a:r>
          </a:p>
          <a:p>
            <a:endParaRPr lang="en-US" i="1" dirty="0" smtClean="0"/>
          </a:p>
          <a:p>
            <a:r>
              <a:rPr lang="en-US" i="1" dirty="0" smtClean="0"/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Dipole-Dipole forces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2) London Dispersion forces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smtClean="0"/>
              <a:t>Stronger forces</a:t>
            </a:r>
          </a:p>
          <a:p>
            <a:endParaRPr lang="en-US" u="sng" dirty="0"/>
          </a:p>
          <a:p>
            <a:r>
              <a:rPr lang="en-US" i="1" dirty="0" smtClean="0">
                <a:solidFill>
                  <a:srgbClr val="FF0000"/>
                </a:solidFill>
              </a:rPr>
              <a:t>Hydrogen Bonds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735012"/>
            <a:ext cx="8686800" cy="4535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Dipole – Dipole Forces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–  attraction between </a:t>
            </a:r>
            <a:r>
              <a:rPr lang="en-US" sz="2000" b="0" i="0" u="none" strike="noStrike" cap="none" baseline="0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polar </a:t>
            </a:r>
            <a:r>
              <a:rPr lang="en-US" sz="2000" b="0" i="0" u="none" strike="noStrike" cap="none" baseline="0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“Dipole” created by a difference in electronegativity</a:t>
            </a:r>
            <a:endParaRPr lang="en-US" sz="2000" b="0" i="0" u="none" strike="noStrike" cap="none" baseline="0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–  Ex.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300" y="3179550"/>
            <a:ext cx="2282825" cy="17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984250"/>
            <a:ext cx="8686800" cy="5851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 Dispersion Forces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–  attraction resulting from constant motion of electrons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	 and the creation of an </a:t>
            </a:r>
            <a:r>
              <a:rPr lang="en-US" sz="20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instantaneous dipole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2654300"/>
            <a:ext cx="2463799" cy="86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275" y="2784475"/>
            <a:ext cx="24257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9350" y="2784475"/>
            <a:ext cx="2209800" cy="7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384" y="4097981"/>
            <a:ext cx="4115440" cy="24466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642937"/>
            <a:ext cx="8686800" cy="4627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Bonding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–  attraction between </a:t>
            </a:r>
            <a:r>
              <a:rPr lang="en-US" sz="20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Hydrogen (+)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a strong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electronegative atom such as </a:t>
            </a:r>
            <a:r>
              <a:rPr lang="en-US" sz="20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F, O, N 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lone pair electrons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–  Ex.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280" y="2669969"/>
            <a:ext cx="3905320" cy="3105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842" y="2773671"/>
            <a:ext cx="3416963" cy="2330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686800" cy="5851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Ionic vs. Covalent Compounds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melting points, boiling points, and hardness of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compounds are dependent upon how strongly basic units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attracted to each other.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Ionic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greater forces of attraction (+ and -)	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–  higher melting points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–  higher boiling points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–  greater hardness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–  brittle (shift causes repulsion)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–  conduct electricity in solution (ions move freely)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Covalent </a:t>
            </a: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weaker forces of attraction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–  lower melting points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–  lower boiling points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–  softer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Metallic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strong bonds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</a:t>
            </a: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ductile (drawn, pulled, extruded to produce wire)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</a:t>
            </a:r>
            <a:r>
              <a:rPr lang="en-US"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 malleable (hammered or beaten into thin sheets)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592137"/>
            <a:ext cx="8229600" cy="5783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Ionic Bond</a:t>
            </a:r>
            <a:r>
              <a:rPr lang="en-US" sz="2400" b="0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resulting from an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electrostatic attraction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lose 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nonmetals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gain 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atom gives up 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other</a:t>
            </a: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Covalent Bond</a:t>
            </a:r>
            <a:r>
              <a:rPr lang="en-US" sz="2400" b="0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resulting from the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sharing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two atoms.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Polar: 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unequal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attraction (sharing) of 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Nonpolar:  </a:t>
            </a:r>
            <a:r>
              <a:rPr lang="en-US" sz="24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attraction (sharing) of e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Metallic </a:t>
            </a:r>
            <a:r>
              <a:rPr lang="en-US" sz="2400" b="1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Bond</a:t>
            </a:r>
            <a:r>
              <a:rPr lang="en-US" sz="2400" b="0" i="0" u="none" strike="noStrike" cap="none" baseline="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¯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free to roam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material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(“sea of electrons”)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403350"/>
            <a:ext cx="8229600" cy="405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Octet Rule</a:t>
            </a: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compounds tend to form so that each atom, by </a:t>
            </a:r>
            <a:r>
              <a:rPr lang="en-US" sz="2800" b="0" i="0" u="none" strike="noStrike" cap="none" baseline="0">
                <a:solidFill>
                  <a:srgbClr val="33CC33"/>
                </a:solidFill>
                <a:latin typeface="Arial"/>
                <a:ea typeface="Arial"/>
                <a:cs typeface="Arial"/>
                <a:sym typeface="Arial"/>
              </a:rPr>
              <a:t>gaining, losing, or sharing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electrons, has an </a:t>
            </a:r>
            <a:r>
              <a:rPr lang="en-US" sz="2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octet of electrons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its highest occupied energy level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(exceptions – H and He)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Shape 124"/>
          <p:cNvGraphicFramePr/>
          <p:nvPr>
            <p:extLst>
              <p:ext uri="{D42A27DB-BD31-4B8C-83A1-F6EECF244321}">
                <p14:modId xmlns:p14="http://schemas.microsoft.com/office/powerpoint/2010/main" val="530734685"/>
              </p:ext>
            </p:extLst>
          </p:nvPr>
        </p:nvGraphicFramePr>
        <p:xfrm>
          <a:off x="520700" y="2508250"/>
          <a:ext cx="8228000" cy="2951125"/>
        </p:xfrm>
        <a:graphic>
          <a:graphicData uri="http://schemas.openxmlformats.org/drawingml/2006/table">
            <a:tbl>
              <a:tblPr>
                <a:noFill/>
                <a:tableStyleId>{199C9A15-712B-4442-8E94-44C1D802E7FF}</a:tableStyleId>
              </a:tblPr>
              <a:tblGrid>
                <a:gridCol w="1778000"/>
                <a:gridCol w="3051175"/>
                <a:gridCol w="3398825"/>
              </a:tblGrid>
              <a:tr h="617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Bond Type</a:t>
                      </a:r>
                    </a:p>
                  </a:txBody>
                  <a:tcPr marL="121925" marR="121925" marT="34300" marB="3430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Electronegativity Difference</a:t>
                      </a: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Typically</a:t>
                      </a: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Ionic</a:t>
                      </a:r>
                    </a:p>
                  </a:txBody>
                  <a:tcPr marL="121925" marR="121925" marT="34300" marB="3430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Large 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(2.0+)</a:t>
                      </a:r>
                      <a:endParaRPr lang="en-US" sz="1800" dirty="0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Metal + Nonmetal</a:t>
                      </a: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dirty="0" smtClean="0">
                          <a:solidFill>
                            <a:schemeClr val="dk1"/>
                          </a:solidFill>
                        </a:rPr>
                        <a:t>Covalent</a:t>
                      </a:r>
                      <a:endParaRPr lang="en-US" sz="1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(Polar)</a:t>
                      </a:r>
                    </a:p>
                  </a:txBody>
                  <a:tcPr marL="121925" marR="121925" marT="34300" marB="3430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Medium (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0.4-2.0)</a:t>
                      </a:r>
                      <a:endParaRPr lang="en-US" sz="1800" dirty="0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Nonmetal + Nonmetal</a:t>
                      </a: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Covalent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(Nonpolar)</a:t>
                      </a:r>
                    </a:p>
                  </a:txBody>
                  <a:tcPr marL="121925" marR="121925" marT="34300" marB="3430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Small (</a:t>
                      </a:r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0-0.4)</a:t>
                      </a:r>
                      <a:endParaRPr lang="en-US" sz="1800" dirty="0">
                        <a:solidFill>
                          <a:schemeClr val="dk1"/>
                        </a:solidFill>
                      </a:endParaRP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Nonmetal + Nonmetal</a:t>
                      </a: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dirty="0">
                          <a:solidFill>
                            <a:schemeClr val="dk1"/>
                          </a:solidFill>
                        </a:rPr>
                        <a:t>Metallic</a:t>
                      </a:r>
                    </a:p>
                  </a:txBody>
                  <a:tcPr marL="121925" marR="121925" marT="34300" marB="3430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Not Applicable</a:t>
                      </a: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Metals</a:t>
                      </a:r>
                    </a:p>
                  </a:txBody>
                  <a:tcPr marL="121925" marR="121925" marT="34300" marB="3430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28625" y="298450"/>
            <a:ext cx="8229600" cy="2073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electronegativity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(attraction for an electron)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of atoms can be used to predict the type of bond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that will form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43451"/>
            <a:ext cx="8686800" cy="38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390525"/>
            <a:ext cx="8229600" cy="5800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baseline="0" dirty="0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Formation of Ionic Bonds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Ionic bonds are formed when there is a </a:t>
            </a:r>
            <a:r>
              <a:rPr lang="en-US" sz="22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electrons: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lose e¯ =&gt; form (+) ions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gain e¯ =&gt; form (-)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ions</a:t>
            </a:r>
            <a:endParaRPr lang="en-US" sz="3200" dirty="0">
              <a:solidFill>
                <a:schemeClr val="dk1"/>
              </a:solidFill>
              <a:latin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baseline="0" dirty="0">
              <a:solidFill>
                <a:schemeClr val="dk1"/>
              </a:solidFill>
              <a:latin typeface="Comic Sans MS"/>
              <a:ea typeface="Arial"/>
              <a:cs typeface="Arial"/>
              <a:sym typeface="Comic Sans MS"/>
            </a:endParaRPr>
          </a:p>
          <a:p>
            <a:pPr marL="342900" indent="-342900">
              <a:lnSpc>
                <a:spcPct val="90000"/>
              </a:lnSpc>
              <a:spcBef>
                <a:spcPts val="440"/>
              </a:spcBef>
              <a:buClr>
                <a:schemeClr val="dk1"/>
              </a:buClr>
              <a:buSzPct val="25000"/>
            </a:pPr>
            <a:endParaRPr lang="en-US" sz="3200" dirty="0">
              <a:solidFill>
                <a:schemeClr val="dk1"/>
              </a:solidFill>
              <a:latin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146"/>
          <p:cNvSpPr txBox="1">
            <a:spLocks/>
          </p:cNvSpPr>
          <p:nvPr/>
        </p:nvSpPr>
        <p:spPr>
          <a:xfrm>
            <a:off x="170597" y="1833112"/>
            <a:ext cx="8229600" cy="5654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u="sng" smtClean="0">
                <a:solidFill>
                  <a:srgbClr val="990099"/>
                </a:solidFill>
              </a:rPr>
              <a:t>Formation of Covalent Bonds</a:t>
            </a: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smtClean="0">
                <a:solidFill>
                  <a:schemeClr val="dk1"/>
                </a:solidFill>
              </a:rPr>
              <a:t>	Covalent bonds are formed when electrons are</a:t>
            </a:r>
          </a:p>
          <a:p>
            <a:pPr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smtClean="0">
                <a:solidFill>
                  <a:schemeClr val="dk1"/>
                </a:solidFill>
              </a:rPr>
              <a:t>    </a:t>
            </a:r>
            <a:r>
              <a:rPr lang="en-US" sz="2400" i="1" smtClean="0">
                <a:solidFill>
                  <a:schemeClr val="dk1"/>
                </a:solidFill>
              </a:rPr>
              <a:t>shared</a:t>
            </a:r>
            <a:r>
              <a:rPr lang="en-US" sz="2400" smtClean="0">
                <a:solidFill>
                  <a:schemeClr val="dk1"/>
                </a:solidFill>
              </a:rPr>
              <a:t> and cause atoms to be at a </a:t>
            </a:r>
            <a:r>
              <a:rPr lang="en-US" sz="2400" i="1" smtClean="0">
                <a:solidFill>
                  <a:schemeClr val="dk1"/>
                </a:solidFill>
              </a:rPr>
              <a:t>lower potential energy</a:t>
            </a:r>
            <a:r>
              <a:rPr lang="en-US" sz="2400" smtClean="0">
                <a:solidFill>
                  <a:schemeClr val="dk1"/>
                </a:solidFill>
              </a:rPr>
              <a:t>:</a:t>
            </a:r>
          </a:p>
          <a:p>
            <a:pPr>
              <a:spcBef>
                <a:spcPts val="400"/>
              </a:spcBef>
              <a:buClr>
                <a:schemeClr val="dk1"/>
              </a:buClr>
              <a:buFont typeface="Comic Sans MS"/>
              <a:buNone/>
            </a:pPr>
            <a:endParaRPr lang="en-US" sz="200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Font typeface="Comic Sans MS"/>
              <a:buNone/>
            </a:pPr>
            <a:endParaRPr lang="en-US" sz="200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Font typeface="Comic Sans MS"/>
              <a:buNone/>
            </a:pPr>
            <a:endParaRPr lang="en-US" sz="200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Font typeface="Comic Sans MS"/>
              <a:buNone/>
            </a:pPr>
            <a:endParaRPr lang="en-US"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guidechem.com/casimg/1333-74-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94" y="536575"/>
            <a:ext cx="8070878" cy="71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38836" y="536575"/>
            <a:ext cx="8229600" cy="14696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r>
              <a:rPr lang="en-US" sz="2800" u="sng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Covalent Bonds –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atoms held together by sharing a pair of electrons</a:t>
            </a:r>
            <a:endParaRPr sz="2800" i="0" u="sng" strike="noStrike" cap="none" baseline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544"/>
            <a:ext cx="6443381" cy="3306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4269" y="5312322"/>
            <a:ext cx="57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 Formula: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represents covalent bonds by dashes and shows the arrangement of covalently bonded atoms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ustom Theme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FFEF66"/>
      </a:accent4>
      <a:accent5>
        <a:srgbClr val="000000"/>
      </a:accent5>
      <a:accent6>
        <a:srgbClr val="FFFFFF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869</Words>
  <Application>Microsoft Office PowerPoint</Application>
  <PresentationFormat>On-screen Show (4:3)</PresentationFormat>
  <Paragraphs>319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Comic Sans MS</vt:lpstr>
      <vt:lpstr>Courier New</vt:lpstr>
      <vt:lpstr>Georgia</vt:lpstr>
      <vt:lpstr>Times New Roman</vt:lpstr>
      <vt:lpstr>Wingdings</vt:lpstr>
      <vt:lpstr>Custom Theme</vt:lpstr>
      <vt:lpstr>CHAPTER 7 &amp; 8 BONDING</vt:lpstr>
      <vt:lpstr>PowerPoint Presentation</vt:lpstr>
      <vt:lpstr>Chemical Bonding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structural formulas…   Try these:    </vt:lpstr>
      <vt:lpstr>Practice with structural formulas with 3+ atoms…   *Note: The lowest electronegative atom USUALLY goes in the middle, &amp; Hydrogen is always around the outside</vt:lpstr>
      <vt:lpstr>PowerPoint Presentation</vt:lpstr>
      <vt:lpstr>Practice with structural formulas…   Try these: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LOCKARD, KEVIN J</dc:creator>
  <cp:lastModifiedBy>LOCKARD, KEVIN J</cp:lastModifiedBy>
  <cp:revision>31</cp:revision>
  <dcterms:modified xsi:type="dcterms:W3CDTF">2015-10-08T18:36:54Z</dcterms:modified>
</cp:coreProperties>
</file>